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kudXIseyxNW5jJGKKsloVYpgq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83300e74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2183300e7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2.jpg"/><Relationship Id="rId5" Type="http://schemas.openxmlformats.org/officeDocument/2006/relationships/image" Target="../media/image4.jpg"/><Relationship Id="rId6" Type="http://schemas.openxmlformats.org/officeDocument/2006/relationships/image" Target="../media/image2.jpg"/><Relationship Id="rId7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5.jpg"/><Relationship Id="rId5" Type="http://schemas.openxmlformats.org/officeDocument/2006/relationships/image" Target="../media/image27.jpg"/><Relationship Id="rId6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9.jpg"/><Relationship Id="rId7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975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>
            <p:ph type="ctrTitle"/>
          </p:nvPr>
        </p:nvSpPr>
        <p:spPr>
          <a:xfrm>
            <a:off x="311700" y="710475"/>
            <a:ext cx="8520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Welcome to Hazel Point!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311700" y="1152475"/>
            <a:ext cx="8520600" cy="3456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●Seeking independence in their routine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●Ego-centric mindset.  It is all about ME!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●Will seek change in friendships and peer connections based on their revolving interests and changing personality.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●Decision-making can be socially-focused.  Sometimes impulsive.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●Rapid development of the brain is occurring and can create a variety of different feelings and emotions.  Hormonal changes may also have a direct effect on feelings and emotions in 5</a:t>
            </a:r>
            <a:r>
              <a:rPr baseline="30000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6</a:t>
            </a:r>
            <a:r>
              <a:rPr baseline="30000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graders. 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●Structure and routine is important in their home and school settings. 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●Be careful when offering social media platforms and individual tech time.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are Early Adolescents?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School Day Schedule (general)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7:30am - students may begin arriving &amp; entering the building for breakfast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7:40am - FIRST BELL - students may report to classrooms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7:50am - SECOND BELL - students should be in their seats &amp; ready for the pledge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" sz="2000">
                <a:solidFill>
                  <a:schemeClr val="dk1"/>
                </a:solidFill>
              </a:rPr>
              <a:t>●   Each HOUSE determines their instructional schedule around pre-determined Specials, Lunch/Recess, and Fine Arts FLY. 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2:35pm - DISMISSAL BELL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Student Schedule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are randomly assigned to a “House” which is a </a:t>
            </a:r>
            <a:r>
              <a:rPr lang="en" sz="2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within a school</a:t>
            </a:r>
            <a:endParaRPr sz="20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will have two teachers each day that teach their core subjects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teacher - Math &amp; Science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teacher - Literacy (Reading and Language/Writing) &amp; Social Studies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Specials (Phys. Ed, Music, Art) are built into the school day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DO NOT change into PE clothing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FLY time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Fine Arts (Band, Orchestra, Vocal)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focused opportunities for students (skill-based and individualized)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Lunch &amp; Recess - 40 minutes for all students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Playground is located behind Hazel Point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Fine Arts - Band, Orchestra, Vocal</a:t>
            </a:r>
            <a:endParaRPr sz="27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students have the opportunity to participate in Band, Orchestra and/or Vocal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Rehearsals are held during the school day during FLY time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Beginner Parent Informational Meetings: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Band – Wed. May 10 at 6:00 PM in Hazel Point Cafeteria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Orchestra – Wed. May 10 at 7:00 PM in Hazel Point Cafeteria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have further questions, reach out to one of our instructors below: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Band: Kevin Makinster - kmakinster@linnmar.k12.ia.us  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Stephanie Nuss - snuss@linnmar.k12.ia.us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Orchestra: Kristi Schamberger - kschamberger@linnmar.k12.ia.us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Vocal: Liz Fontenot: liz.fontenot@linnmar.k12.ia.us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Lockers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student will be assigned a locker in their House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Lockers DO NOT have combination locks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may bring their backpacks to and from school to carry their devices and other materials.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Backpacks will be left in their lockers during the day.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will only use their lockers to store materials - unnecessary to bring additions, decorations, etc. for their lockers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Technology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students are assigned a laptop to be used throughout the day at school.  We will build 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around the use and care of the device for all students.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Schoology - platform that teachers &amp; students utilize in the classroom and virtually, if necessary.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 Phones are strongly discouraged.  Students are expected to silence them and have them away while inside the building, and throughout the school day (7:30-2:35).  They are unnecessary for any school use as laptops can support all technology tools in the classroom. 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Student Activities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19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Interest Clubs and Activities (Yearbook, LegoLeague, Speed-Cubers, Lion Leaders)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19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Alternate Recess Options: Art- (Artist Studio), Library (Battle of the Books), Gym (Indoor activities), Music (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Ukulele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Club, Composer Study), Band/Orchestra (additional practice)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19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Night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PBIS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1" name="Google Shape;21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PBIS at Hazel Point focuses on the 3 R’s: Respect, Responsibility, and Right Attitude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Posters with common language are hung up around the school to remind students and staff of what the 3 R’s look like in common areas such as classrooms and cafeteria and on the playground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and staff worked together to create an acknowledgement system centered around building our school community positively.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have a building-wide assembly before Thanksgiving Break and do other monthly celebrations go acknowledge our students. 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Pick-A-Ticket Tuesday, VIP Lunch Friday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Counseling</a:t>
            </a:r>
            <a:endParaRPr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Counselors work with teachers, staff, parents and community resources  to address the academic, career and social/emotional needs of  all students.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Roles include:</a:t>
            </a:r>
            <a:endParaRPr/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short-term counseling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 referrals for long-term support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offering small groups to identified students</a:t>
            </a:r>
            <a:endParaRPr sz="1800"/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collaborating with teachers, parents and administration</a:t>
            </a:r>
            <a:endParaRPr/>
          </a:p>
          <a:p>
            <a:pPr indent="-18415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t/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PowerSchool eRegistration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registration is completed for all students in PowerSchool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Registration allows you to: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 for the upcoming school year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address, phone number &amp; email changes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permissions for your student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■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 school fees and/or put money into your student’s lunch account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Opens in early August before the start of school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Up-to-date information is extremely important!  Changes can be made throughout the school year, if necessary.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126330" y="1509289"/>
            <a:ext cx="1900012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Mr. Buchholz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Principal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Introductions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80" y="2405944"/>
            <a:ext cx="1903740" cy="25243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2179497" y="1509289"/>
            <a:ext cx="1900012" cy="600134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Fechner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Associate Principal</a:t>
            </a:r>
            <a:endParaRPr b="1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296163" y="1509289"/>
            <a:ext cx="1900012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Adair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School Counselor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6356386" y="1509289"/>
            <a:ext cx="1899900" cy="6156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Cooling</a:t>
            </a:r>
            <a:endParaRPr b="1" i="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School Counselor</a:t>
            </a:r>
            <a:endParaRPr b="1" i="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9750" y="2405950"/>
            <a:ext cx="2019501" cy="25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4225" y="2402425"/>
            <a:ext cx="1997750" cy="252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7850" y="2402425"/>
            <a:ext cx="1997774" cy="252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Drop Off / Pick Up Procedures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Drop off (beginning at 7:30am)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 Riders: enter the drive lane/parking lot from Echo Hill Road; form a single file line of cars in front of the building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Walkers, Bike Riders &amp; Car Riders will enter the building inside Door 1 (main set of doorways)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■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Bike racks are located on the northwest corner of the school (between Hazel Point and Echo Hill Elementary)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 riders: buses drop off at the rear of the building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Dismissal (at 2:35pm)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 riders: enter the drive lane/parking lot from Echo Hill Road; form a single file line of cars in front of the building; once your student enters your vehicle, you may pull out to the left lane &amp; proceed to the exit of the parking lot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○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Walkers/Bike Riders: use the safe crosswalks at Echo Hill Road or the walking paths around the east side of Echo Hill Elementary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183300e74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183300e742_0_0"/>
          <p:cNvSpPr txBox="1"/>
          <p:nvPr/>
        </p:nvSpPr>
        <p:spPr>
          <a:xfrm>
            <a:off x="126330" y="1509289"/>
            <a:ext cx="1899900" cy="6156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s. Kane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Secretary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g2183300e74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Introductions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g2183300e742_0_0"/>
          <p:cNvSpPr txBox="1"/>
          <p:nvPr/>
        </p:nvSpPr>
        <p:spPr>
          <a:xfrm>
            <a:off x="2179497" y="1509289"/>
            <a:ext cx="1899900" cy="6003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Leuenberger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omfortaa"/>
                <a:ea typeface="Comfortaa"/>
                <a:cs typeface="Comfortaa"/>
                <a:sym typeface="Comfortaa"/>
              </a:rPr>
              <a:t>Secretary</a:t>
            </a:r>
            <a:endParaRPr b="1" i="0" sz="1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g2183300e742_0_0"/>
          <p:cNvSpPr txBox="1"/>
          <p:nvPr/>
        </p:nvSpPr>
        <p:spPr>
          <a:xfrm>
            <a:off x="4296163" y="1501639"/>
            <a:ext cx="1899900" cy="6156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Dunnwald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Nurse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g2183300e742_0_0"/>
          <p:cNvSpPr txBox="1"/>
          <p:nvPr/>
        </p:nvSpPr>
        <p:spPr>
          <a:xfrm>
            <a:off x="6523236" y="1516939"/>
            <a:ext cx="1899900" cy="585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Mrs. Fredrickson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Nurse Assistant</a:t>
            </a:r>
            <a:endParaRPr b="1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g2183300e74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188" y="2246675"/>
            <a:ext cx="1899880" cy="23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183300e74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3237" y="2246700"/>
            <a:ext cx="1899880" cy="23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183300e74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9513" y="2246675"/>
            <a:ext cx="1899880" cy="23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183300e74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325" y="2246700"/>
            <a:ext cx="1899901" cy="23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School History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3"/>
          <p:cNvSpPr txBox="1"/>
          <p:nvPr>
            <p:ph idx="1" type="body"/>
          </p:nvPr>
        </p:nvSpPr>
        <p:spPr>
          <a:xfrm>
            <a:off x="252475" y="1152475"/>
            <a:ext cx="5646000" cy="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Newly opened in the Fall of 2020 along with Boulder Peak Intermediate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Linn-Mar moved 5th out of Elementary; 6th out of Middle School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Named after a former one-room schoolhouse at Linn-Mar known as Hazel Ridge.  Name was adjusted to avoid confusion with Oak Ridge. 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5th and 6th grade are organized into smaller schools within the larger school known as HOUSES.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of our HOUSES is named after a former one-room schoolhouse at LM. 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60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Concord, Lakeside, Wildcat, Northstar, Pleasant Grove, Hillsdale, etc.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4">
            <a:alphaModFix/>
          </a:blip>
          <a:srcRect b="1959" l="1242" r="928" t="1968"/>
          <a:stretch/>
        </p:blipFill>
        <p:spPr>
          <a:xfrm>
            <a:off x="5866725" y="1757963"/>
            <a:ext cx="3132525" cy="22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Meet the 5th Grade Teachers: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Wildcat House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053" y="2299607"/>
            <a:ext cx="1945822" cy="259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8893" y="2299607"/>
            <a:ext cx="1945822" cy="2592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person smiling&#10;&#10;Description automatically generated" id="100" name="Google Shape;10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2572" y="2299606"/>
            <a:ext cx="1945822" cy="25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480116" y="1597736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Hachey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609633" y="1597736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Hammes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745954" y="1597736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Henderson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6882276" y="1597736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TBD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Meet the 5th Grade Teachers: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Concord House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350848" y="1658968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Ms. Sydnes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2510302" y="1661690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Ms. Fitzpatrick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696969" y="1657607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TBD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6863227" y="1660329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TBD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A picture containing person, person, smiling, posing&#10;&#10;Description automatically generated"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7116" y="2292123"/>
            <a:ext cx="19526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982" y="2292803"/>
            <a:ext cx="1952625" cy="259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Meet the 5th Grade Teachers: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Pleasant Grove House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581" y="2301649"/>
            <a:ext cx="19526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person smiling&#10;&#10;Description automatically generated" id="124" name="Google Shape;12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5214" y="2299607"/>
            <a:ext cx="1952625" cy="259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7661" y="2299607"/>
            <a:ext cx="1952625" cy="2592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person, smiling&#10;&#10;Description automatically generated" id="126" name="Google Shape;12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6911" y="2299606"/>
            <a:ext cx="1952625" cy="258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350848" y="1686182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Chipman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2503498" y="1682100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Rodeffer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690166" y="1684822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Cummings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6883637" y="1680739"/>
            <a:ext cx="1947637" cy="40007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England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274700" y="43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Meet the Specials Teachers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563" y="2303689"/>
            <a:ext cx="19526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4393" y="2306410"/>
            <a:ext cx="1952625" cy="258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0446" y="2306410"/>
            <a:ext cx="1952626" cy="258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316830" y="1550111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General Music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iss</a:t>
            </a: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DeCamp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2489891" y="1546028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Mr. Hammann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4662952" y="1548750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P.E.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Mr. Evans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6842816" y="1544668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P.E.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Mr. Whitson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274700" y="43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Meet the Fine Arts Teachers</a:t>
            </a:r>
            <a:endParaRPr sz="302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75" y="138224"/>
            <a:ext cx="2275060" cy="1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398473" y="1366415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Nuss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2585141" y="1369136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Orchestra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Mrs. Schamberger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778612" y="1365054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Vocal Music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Ms. Fontenot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6972084" y="1367775"/>
            <a:ext cx="1947637" cy="615523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Mr. Kelly</a:t>
            </a:r>
            <a:endParaRPr b="1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138" y="2310500"/>
            <a:ext cx="2030574" cy="26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088" y="2310499"/>
            <a:ext cx="2094410" cy="26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5149" y="2324823"/>
            <a:ext cx="2071488" cy="258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Chad Buchholz</dc:creator>
</cp:coreProperties>
</file>